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9" r:id="rId3"/>
    <p:sldId id="256" r:id="rId5"/>
    <p:sldId id="257" r:id="rId6"/>
    <p:sldId id="286" r:id="rId7"/>
    <p:sldId id="283" r:id="rId8"/>
    <p:sldId id="285" r:id="rId9"/>
    <p:sldId id="260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12" r:id="rId24"/>
    <p:sldId id="313" r:id="rId25"/>
    <p:sldId id="275" r:id="rId26"/>
    <p:sldId id="314" r:id="rId27"/>
    <p:sldId id="277" r:id="rId28"/>
    <p:sldId id="317" r:id="rId29"/>
  </p:sldIdLst>
  <p:sldSz cx="9144000" cy="51435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2066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2389" y="1336437"/>
            <a:ext cx="6414897" cy="360838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968" y="5145282"/>
            <a:ext cx="6047740" cy="4209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2066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1763" y="81857"/>
            <a:ext cx="2487383" cy="5061643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818459" y="2171453"/>
            <a:ext cx="3821907" cy="1216132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5155644" y="2662880"/>
            <a:ext cx="382190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125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818460" y="3678926"/>
            <a:ext cx="3821907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6498" y="3519488"/>
            <a:ext cx="952500" cy="238125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44791" y="1107758"/>
            <a:ext cx="1375410" cy="137541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4913709" y="3996380"/>
            <a:ext cx="382190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125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88252" cy="51435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4572000" y="2741314"/>
            <a:ext cx="4068366" cy="4190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572000" y="1740404"/>
            <a:ext cx="4068366" cy="981114"/>
          </a:xfrm>
        </p:spPr>
        <p:txBody>
          <a:bodyPr anchor="ctr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540614"/>
            <a:ext cx="4068366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316757"/>
            <a:ext cx="4068366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91640" y="2905125"/>
            <a:ext cx="1209675" cy="304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7625" y="23495"/>
            <a:ext cx="827405" cy="227330"/>
          </a:xfrm>
          <a:prstGeom prst="rect">
            <a:avLst/>
          </a:prstGeom>
        </p:spPr>
      </p:pic>
      <p:sp>
        <p:nvSpPr>
          <p:cNvPr id="3" name="Text Box 2"/>
          <p:cNvSpPr txBox="1"/>
          <p:nvPr userDrawn="1"/>
        </p:nvSpPr>
        <p:spPr>
          <a:xfrm>
            <a:off x="778510" y="-16510"/>
            <a:ext cx="1812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PL UMing CN" panose="020B0309010101010101" charset="-122"/>
                <a:ea typeface="AR PL UMing CN" panose="020B0309010101010101" charset="-122"/>
              </a:rPr>
              <a:t>无人驾驶实战</a:t>
            </a:r>
            <a:endParaRPr lang="en-US" altLang="en-US" sz="1400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PL UMing CN" panose="020B0309010101010101" charset="-122"/>
              <a:ea typeface="AR PL UMing CN" panose="020B030901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hyperlink" Target="https://blog.csdn.net/leviopku/article/details/82660381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hyperlink" Target="https://github.com/hoya012/deep_learning_object_detection" TargetMode="External"/><Relationship Id="rId2" Type="http://schemas.openxmlformats.org/officeDocument/2006/relationships/hyperlink" Target="https://mp.weixin.qq.com/s?__biz=MzIzMjU1NTg3Ng==&amp;mid=2247486639&amp;idx=1&amp;sn=f7506f184cb36b251c481d5b6b92a8c6&amp;chksm=e89258a4dfe5d1b247ec321baeddb017cf4136b5109245d9eb965e0b284b906539d1630a5fa9&amp;mpshare=1&amp;scene=24&amp;srcid=0305xGLQaXeQ0hfnLimDaSXZ&amp;pass_ticket=HwT4" TargetMode="External"/><Relationship Id="rId1" Type="http://schemas.openxmlformats.org/officeDocument/2006/relationships/hyperlink" Target="https://mp.weixin.qq.com/s?__biz=MzIzMjU1NTg3Ng==&amp;mid=2247486530&amp;idx=1&amp;sn=bda22cc2a9584757195ddf73c289ec7d&amp;chksm=e8925849dfe5d15f0018ded162c730a58e79ed83311932c7c77bd350e0c1c29fc1771ab5053f&amp;mpshare=1&amp;scene=24&amp;srcid=0305ocVh0wixeKFRg9WzpEso&amp;pass_ticket=HwT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https://www.learnopencv.com/selective-search-for-object-detection-cpp-pyth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2100" dirty="0" smtClean="0"/>
              <a:t>动态环境感知与</a:t>
            </a:r>
            <a:r>
              <a:rPr lang="en-US" altLang="en-US" sz="2100" dirty="0" smtClean="0"/>
              <a:t>2</a:t>
            </a:r>
            <a:r>
              <a:rPr lang="en-US" altLang="en-US" sz="2100" dirty="0" smtClean="0"/>
              <a:t>D </a:t>
            </a:r>
            <a:r>
              <a:rPr lang="en-US" altLang="en-US" sz="2100">
                <a:sym typeface="+mn-ea"/>
              </a:rPr>
              <a:t>Detection</a:t>
            </a:r>
            <a:endParaRPr lang="en-US" altLang="zh-CN" sz="2100" dirty="0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www.julyedu.com</a:t>
            </a:r>
            <a:r>
              <a:rPr lang="en-US" altLang="zh-CN" dirty="0"/>
              <a:t>/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晓</a:t>
            </a:r>
            <a:r>
              <a:rPr lang="zh-CN" altLang="en-US" dirty="0" smtClean="0"/>
              <a:t>老师  无</a:t>
            </a:r>
            <a:r>
              <a:rPr lang="zh-CN" altLang="en-US" dirty="0"/>
              <a:t>人驾驶高级算法工程师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660107" y="819174"/>
            <a:ext cx="2216943" cy="853666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245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  <a:endParaRPr lang="en-US" altLang="zh-CN" sz="1245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245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  <a:endParaRPr lang="en-US" altLang="zh-CN" sz="12450" noProof="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7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7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How to Classify ROI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Extract feature from ROI:</a:t>
            </a:r>
            <a:endParaRPr lang="en-US"/>
          </a:p>
          <a:p>
            <a:pPr lvl="1"/>
            <a:r>
              <a:rPr lang="en-US"/>
              <a:t>Haar LBP  SIFT SURT  HOG DPM ...</a:t>
            </a:r>
            <a:endParaRPr lang="en-US"/>
          </a:p>
          <a:p>
            <a:pPr lvl="1"/>
            <a:r>
              <a:rPr lang="en-US"/>
              <a:t>CNN(conv pooling ...)</a:t>
            </a:r>
            <a:endParaRPr lang="en-US"/>
          </a:p>
          <a:p>
            <a:pPr lvl="0"/>
            <a:r>
              <a:rPr lang="en-US"/>
              <a:t>Classifier: </a:t>
            </a:r>
            <a:endParaRPr lang="en-US"/>
          </a:p>
          <a:p>
            <a:pPr lvl="1"/>
            <a:r>
              <a:rPr lang="en-US"/>
              <a:t>SVM Adaboost ...</a:t>
            </a:r>
            <a:endParaRPr lang="en-US"/>
          </a:p>
          <a:p>
            <a:pPr lvl="1"/>
            <a:r>
              <a:rPr lang="en-US"/>
              <a:t>CNN(softmax ...)</a:t>
            </a:r>
            <a:endParaRPr lang="en-US"/>
          </a:p>
        </p:txBody>
      </p:sp>
      <p:pic>
        <p:nvPicPr>
          <p:cNvPr id="191" name="Google Shape;70;p15"/>
          <p:cNvPicPr/>
          <p:nvPr/>
        </p:nvPicPr>
        <p:blipFill>
          <a:blip r:embed="rId1"/>
          <a:stretch>
            <a:fillRect/>
          </a:stretch>
        </p:blipFill>
        <p:spPr>
          <a:xfrm>
            <a:off x="5827395" y="1062990"/>
            <a:ext cx="3169080" cy="1132560"/>
          </a:xfrm>
          <a:prstGeom prst="rect">
            <a:avLst/>
          </a:prstGeom>
          <a:ln>
            <a:noFill/>
          </a:ln>
        </p:spPr>
      </p:pic>
      <p:pic>
        <p:nvPicPr>
          <p:cNvPr id="192" name="Google Shape;71;p15"/>
          <p:cNvPicPr/>
          <p:nvPr/>
        </p:nvPicPr>
        <p:blipFill>
          <a:blip r:embed="rId2"/>
          <a:stretch>
            <a:fillRect/>
          </a:stretch>
        </p:blipFill>
        <p:spPr>
          <a:xfrm>
            <a:off x="5800015" y="2557145"/>
            <a:ext cx="3224160" cy="120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小结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位置： </a:t>
            </a:r>
            <a:endParaRPr lang="en-US"/>
          </a:p>
          <a:p>
            <a:pPr lvl="1"/>
            <a:r>
              <a:rPr lang="en-US"/>
              <a:t>Sliding windo</a:t>
            </a:r>
            <a:r>
              <a:rPr lang="en-US" altLang="en-US"/>
              <a:t>w/</a:t>
            </a:r>
            <a:r>
              <a:rPr lang="en-US"/>
              <a:t>Slective Search</a:t>
            </a:r>
            <a:r>
              <a:rPr lang="en-US" altLang="en-US"/>
              <a:t>/... |</a:t>
            </a:r>
            <a:r>
              <a:rPr lang="en-US">
                <a:solidFill>
                  <a:schemeClr val="accent1"/>
                </a:solidFill>
              </a:rPr>
              <a:t>CNN(RPN </a:t>
            </a:r>
            <a:r>
              <a:rPr lang="en-US" altLang="en-US">
                <a:solidFill>
                  <a:schemeClr val="accent1"/>
                </a:solidFill>
              </a:rPr>
              <a:t>...</a:t>
            </a:r>
            <a:r>
              <a:rPr lang="en-US">
                <a:solidFill>
                  <a:schemeClr val="accent1"/>
                </a:solidFill>
              </a:rPr>
              <a:t>)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/>
              <a:t>类别：</a:t>
            </a:r>
            <a:endParaRPr lang="en-US"/>
          </a:p>
          <a:p>
            <a:pPr lvl="1"/>
            <a:r>
              <a:rPr lang="en-US"/>
              <a:t>HOG/DPM/SIFT/LBP</a:t>
            </a:r>
            <a:r>
              <a:rPr lang="en-US" altLang="en-US"/>
              <a:t>/...</a:t>
            </a:r>
            <a:r>
              <a:rPr lang="en-US"/>
              <a:t> </a:t>
            </a:r>
            <a:r>
              <a:rPr lang="en-US" altLang="en-US"/>
              <a:t>|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CNN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(conv pooling)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/>
          </a:p>
          <a:p>
            <a:pPr lvl="1"/>
            <a:r>
              <a:rPr lang="en-US"/>
              <a:t>SVM</a:t>
            </a:r>
            <a:r>
              <a:rPr lang="en-US" altLang="en-US"/>
              <a:t>/</a:t>
            </a:r>
            <a:r>
              <a:rPr lang="en-US"/>
              <a:t>Adaboost</a:t>
            </a:r>
            <a:r>
              <a:rPr lang="en-US" altLang="en-US"/>
              <a:t>/...</a:t>
            </a:r>
            <a:r>
              <a:rPr lang="en-US"/>
              <a:t> </a:t>
            </a:r>
            <a:r>
              <a:rPr lang="en-US" altLang="en-US"/>
              <a:t>|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CNN(softmax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/>
              <a:t>位置修正</a:t>
            </a:r>
            <a:r>
              <a:rPr lang="en-US" altLang="en-US"/>
              <a:t>（</a:t>
            </a:r>
            <a:r>
              <a:rPr lang="en-US"/>
              <a:t>Bounding box Regression</a:t>
            </a:r>
            <a:r>
              <a:rPr lang="en-US" altLang="en-US"/>
              <a:t>）</a:t>
            </a:r>
            <a:endParaRPr lang="en-US" altLang="en-US"/>
          </a:p>
          <a:p>
            <a:pPr lvl="1"/>
            <a:r>
              <a:rPr lang="en-US" altLang="en-US" sz="2100"/>
              <a:t>Linear Regresion/... |</a:t>
            </a:r>
            <a:r>
              <a:rPr lang="en-US" altLang="en-US" sz="21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CNN(regression ...)</a:t>
            </a:r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endParaRPr 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基于图片的检测算法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ctr"/>
            <a:r>
              <a:rPr lang="en-US" altLang="en-US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</a:t>
            </a:r>
            <a:r>
              <a:rPr lang="en-US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wo-step: RCNN SPPnet Fast-RCNN Faster-RCNN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Before CNN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位置：sliding window</a:t>
            </a:r>
            <a:r>
              <a:rPr lang="en-US" altLang="en-US"/>
              <a:t>/</a:t>
            </a:r>
            <a:r>
              <a:rPr lang="en-US"/>
              <a:t>region proposal</a:t>
            </a:r>
            <a:endParaRPr lang="en-US"/>
          </a:p>
          <a:p>
            <a:r>
              <a:rPr lang="en-US"/>
              <a:t>类别：HOG</a:t>
            </a:r>
            <a:r>
              <a:rPr lang="en-US" altLang="en-US"/>
              <a:t>/DPM/</a:t>
            </a:r>
            <a:r>
              <a:rPr lang="en-US"/>
              <a:t>Haar</a:t>
            </a:r>
            <a:r>
              <a:rPr lang="en-US" altLang="en-US"/>
              <a:t>/</a:t>
            </a:r>
            <a:r>
              <a:rPr lang="en-US"/>
              <a:t>SIFT</a:t>
            </a:r>
            <a:r>
              <a:rPr lang="en-US" altLang="en-US"/>
              <a:t>/</a:t>
            </a:r>
            <a:r>
              <a:rPr lang="en-US"/>
              <a:t>..</a:t>
            </a:r>
            <a:r>
              <a:rPr lang="en-US" altLang="en-US"/>
              <a:t>.</a:t>
            </a:r>
            <a:r>
              <a:rPr lang="en-US"/>
              <a:t>  +  SVM</a:t>
            </a:r>
            <a:r>
              <a:rPr lang="en-US" altLang="en-US"/>
              <a:t>/</a:t>
            </a:r>
            <a:r>
              <a:rPr lang="en-US"/>
              <a:t>Adaboost</a:t>
            </a:r>
            <a:r>
              <a:rPr lang="en-US" altLang="en-US"/>
              <a:t>/.</a:t>
            </a:r>
            <a:r>
              <a:rPr lang="en-US"/>
              <a:t>..</a:t>
            </a:r>
            <a:endParaRPr lang="en-US"/>
          </a:p>
          <a:p>
            <a:r>
              <a:rPr lang="en-US" altLang="en-US"/>
              <a:t>位置</a:t>
            </a:r>
            <a:r>
              <a:rPr lang="en-US"/>
              <a:t>修正</a:t>
            </a:r>
            <a:r>
              <a:rPr lang="en-US" altLang="en-US"/>
              <a:t>(</a:t>
            </a:r>
            <a:r>
              <a:rPr lang="en-US" altLang="en-US">
                <a:sym typeface="+mn-ea"/>
              </a:rPr>
              <a:t>Bbox Regression): </a:t>
            </a:r>
            <a:r>
              <a:rPr lang="en-US" altLang="en-US"/>
              <a:t>Linear</a:t>
            </a:r>
            <a:r>
              <a:rPr lang="en-US"/>
              <a:t> regression</a:t>
            </a:r>
            <a:r>
              <a:rPr lang="en-US" altLang="en-US"/>
              <a:t>/...</a:t>
            </a:r>
            <a:endParaRPr lang="en-US" altLang="en-US"/>
          </a:p>
        </p:txBody>
      </p:sp>
      <p:pic>
        <p:nvPicPr>
          <p:cNvPr id="199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0" y="2842895"/>
            <a:ext cx="3799840" cy="1835150"/>
          </a:xfrm>
          <a:prstGeom prst="rect">
            <a:avLst/>
          </a:prstGeom>
          <a:ln>
            <a:noFill/>
          </a:ln>
        </p:spPr>
      </p:pic>
      <p:pic>
        <p:nvPicPr>
          <p:cNvPr id="200" name="Google Shape;78;p16"/>
          <p:cNvPicPr/>
          <p:nvPr/>
        </p:nvPicPr>
        <p:blipFill>
          <a:blip r:embed="rId2"/>
          <a:stretch>
            <a:fillRect/>
          </a:stretch>
        </p:blipFill>
        <p:spPr>
          <a:xfrm>
            <a:off x="5114290" y="2843065"/>
            <a:ext cx="3930480" cy="228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RCNN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483735" cy="3394710"/>
          </a:xfrm>
        </p:spPr>
        <p:txBody>
          <a:bodyPr/>
          <a:p>
            <a:r>
              <a:rPr lang="en-US" sz="2000"/>
              <a:t>位置：Selective Search提取候选框</a:t>
            </a:r>
            <a:endParaRPr lang="en-US" sz="2000"/>
          </a:p>
          <a:p>
            <a:r>
              <a:rPr lang="en-US" sz="2000"/>
              <a:t>类别：</a:t>
            </a:r>
            <a:r>
              <a:rPr 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CNN提取特征</a:t>
            </a:r>
            <a:r>
              <a:rPr lang="en-US" sz="2000"/>
              <a:t> + SVM分类</a:t>
            </a:r>
            <a:endParaRPr lang="en-US" sz="2000"/>
          </a:p>
          <a:p>
            <a:r>
              <a:rPr lang="en-US" altLang="en-US" sz="2000"/>
              <a:t>位置</a:t>
            </a:r>
            <a:r>
              <a:rPr lang="en-US" sz="2000"/>
              <a:t>修正：</a:t>
            </a:r>
            <a:r>
              <a:rPr lang="en-US" altLang="en-US" sz="2000"/>
              <a:t>Linear</a:t>
            </a:r>
            <a:r>
              <a:rPr lang="en-US" sz="2000"/>
              <a:t> Regression</a:t>
            </a:r>
            <a:endParaRPr lang="en-US" altLang="en-US" sz="2000"/>
          </a:p>
        </p:txBody>
      </p:sp>
      <p:pic>
        <p:nvPicPr>
          <p:cNvPr id="203" name="Google Shape;79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4941125" y="1209895"/>
            <a:ext cx="4114800" cy="27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SPPnet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433570" cy="3394710"/>
          </a:xfrm>
        </p:spPr>
        <p:txBody>
          <a:bodyPr/>
          <a:p>
            <a:r>
              <a:rPr lang="en-US" sz="2000"/>
              <a:t>位置：Selective Search提取候选框</a:t>
            </a:r>
            <a:endParaRPr lang="en-US" sz="2000"/>
          </a:p>
          <a:p>
            <a:r>
              <a:rPr lang="en-US" sz="2000"/>
              <a:t>类别：</a:t>
            </a:r>
            <a:r>
              <a:rPr 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CNN提取特征</a:t>
            </a:r>
            <a:r>
              <a:rPr lang="en-US" sz="2000"/>
              <a:t> + SVM分类</a:t>
            </a:r>
            <a:endParaRPr lang="en-US" sz="2000"/>
          </a:p>
          <a:p>
            <a:pPr lvl="1"/>
            <a:r>
              <a:rPr lang="en-US" altLang="en-US" sz="1400"/>
              <a:t>共享卷积：大大降低计算量 </a:t>
            </a:r>
            <a:endParaRPr lang="en-US" altLang="en-US" sz="1400"/>
          </a:p>
          <a:p>
            <a:pPr lvl="1"/>
            <a:r>
              <a:rPr lang="en-US" altLang="en-US" sz="1400"/>
              <a:t>SPP层：不同尺度的特征-&gt;固定特尺度特征（后接全链接层）</a:t>
            </a:r>
            <a:r>
              <a:rPr lang="en-US" altLang="en-US" sz="2000"/>
              <a:t> </a:t>
            </a:r>
            <a:endParaRPr lang="en-US" sz="2000"/>
          </a:p>
          <a:p>
            <a:r>
              <a:rPr lang="en-US" altLang="en-US" sz="2000"/>
              <a:t>位置</a:t>
            </a:r>
            <a:r>
              <a:rPr lang="en-US" sz="2000"/>
              <a:t>修正：</a:t>
            </a:r>
            <a:r>
              <a:rPr lang="en-US" altLang="en-US" sz="2000"/>
              <a:t>Linear</a:t>
            </a:r>
            <a:r>
              <a:rPr lang="en-US" sz="2000"/>
              <a:t> Regression</a:t>
            </a:r>
            <a:endParaRPr lang="en-US" sz="2000"/>
          </a:p>
        </p:txBody>
      </p:sp>
      <p:grpSp>
        <p:nvGrpSpPr>
          <p:cNvPr id="4" name="Group 3"/>
          <p:cNvGrpSpPr/>
          <p:nvPr/>
        </p:nvGrpSpPr>
        <p:grpSpPr>
          <a:xfrm>
            <a:off x="4816475" y="1163320"/>
            <a:ext cx="4237990" cy="2691130"/>
            <a:chOff x="7580" y="159"/>
            <a:chExt cx="6674" cy="4238"/>
          </a:xfrm>
        </p:grpSpPr>
        <p:pic>
          <p:nvPicPr>
            <p:cNvPr id="207" name="Picture 206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920" y="1815"/>
              <a:ext cx="6080" cy="258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Picture 20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580" y="159"/>
              <a:ext cx="6674" cy="3152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3574415"/>
            <a:ext cx="2244725" cy="132080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4"/>
          <a:stretch>
            <a:fillRect/>
          </a:stretch>
        </p:blipFill>
        <p:spPr>
          <a:xfrm>
            <a:off x="2910840" y="3574415"/>
            <a:ext cx="2146935" cy="15601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Fast-RCNN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433570" cy="3394710"/>
          </a:xfrm>
        </p:spPr>
        <p:txBody>
          <a:bodyPr/>
          <a:p>
            <a:r>
              <a:rPr lang="en-US" sz="2000"/>
              <a:t>位置：Selective Search提取候选框</a:t>
            </a:r>
            <a:endParaRPr lang="en-US" sz="2000"/>
          </a:p>
          <a:p>
            <a:r>
              <a:rPr lang="en-US" sz="2000"/>
              <a:t>类别：</a:t>
            </a:r>
            <a:r>
              <a:rPr 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CNN提取特征</a:t>
            </a:r>
            <a:r>
              <a:rPr lang="en-US" sz="2000"/>
              <a:t> + </a:t>
            </a:r>
            <a:r>
              <a:rPr lang="en-US" altLang="en-US" sz="2000">
                <a:solidFill>
                  <a:srgbClr val="7030A0"/>
                </a:solidFill>
              </a:rPr>
              <a:t>CNN</a:t>
            </a:r>
            <a:r>
              <a:rPr lang="en-US" sz="2000">
                <a:solidFill>
                  <a:srgbClr val="7030A0"/>
                </a:solidFill>
              </a:rPr>
              <a:t>分类</a:t>
            </a:r>
            <a:endParaRPr lang="en-US" sz="2000"/>
          </a:p>
          <a:p>
            <a:pPr lvl="1"/>
            <a:r>
              <a:rPr lang="en-US" altLang="en-US" sz="1400"/>
              <a:t>分类和回归都用CNN实现：两种损失可以反传以实现联动调参（半end-to-end）</a:t>
            </a:r>
            <a:endParaRPr lang="en-US" altLang="en-US" sz="1400"/>
          </a:p>
          <a:p>
            <a:pPr lvl="1"/>
            <a:r>
              <a:rPr lang="en-US" altLang="en-US" sz="1400"/>
              <a:t>SPP层-&gt;ROI pooling：加速计算</a:t>
            </a:r>
            <a:endParaRPr lang="en-US" sz="2000"/>
          </a:p>
          <a:p>
            <a:r>
              <a:rPr lang="en-US" altLang="en-US" sz="2000"/>
              <a:t>位置</a:t>
            </a:r>
            <a:r>
              <a:rPr lang="en-US" sz="2000"/>
              <a:t>修正：</a:t>
            </a:r>
            <a:r>
              <a:rPr lang="en-US" altLang="en-US" sz="2000">
                <a:solidFill>
                  <a:srgbClr val="7030A0"/>
                </a:solidFill>
              </a:rPr>
              <a:t>CNN回归</a:t>
            </a:r>
            <a:endParaRPr lang="en-US" altLang="en-US" sz="2000">
              <a:solidFill>
                <a:srgbClr val="7030A0"/>
              </a:solidFill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1"/>
          <a:srcRect r="352" b="31201"/>
          <a:stretch>
            <a:fillRect/>
          </a:stretch>
        </p:blipFill>
        <p:spPr>
          <a:xfrm>
            <a:off x="4773295" y="927100"/>
            <a:ext cx="4301490" cy="168021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85180" y="2607310"/>
            <a:ext cx="2839720" cy="2459355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6925" y="3293745"/>
            <a:ext cx="3134360" cy="1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Faster-RCNN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433570" cy="3394710"/>
          </a:xfrm>
        </p:spPr>
        <p:txBody>
          <a:bodyPr/>
          <a:p>
            <a:r>
              <a:rPr lang="en-US" sz="2000"/>
              <a:t>位置：</a:t>
            </a:r>
            <a:r>
              <a:rPr lang="en-US" altLang="en-US" sz="2000">
                <a:solidFill>
                  <a:srgbClr val="0070C0"/>
                </a:solidFill>
              </a:rPr>
              <a:t>CNN提</a:t>
            </a:r>
            <a:r>
              <a:rPr lang="en-US" sz="2000">
                <a:solidFill>
                  <a:srgbClr val="0070C0"/>
                </a:solidFill>
              </a:rPr>
              <a:t>取候选框</a:t>
            </a:r>
            <a:endParaRPr lang="en-US" sz="2000">
              <a:solidFill>
                <a:srgbClr val="0070C0"/>
              </a:solidFill>
            </a:endParaRPr>
          </a:p>
          <a:p>
            <a:pPr lvl="1"/>
            <a:r>
              <a:rPr lang="en-US" altLang="en-US" sz="1750">
                <a:solidFill>
                  <a:schemeClr val="tx1"/>
                </a:solidFill>
              </a:rPr>
              <a:t>RPN：Region Proposal Net</a:t>
            </a:r>
            <a:endParaRPr lang="en-US" altLang="en-US" sz="1750">
              <a:solidFill>
                <a:schemeClr val="tx1"/>
              </a:solidFill>
            </a:endParaRPr>
          </a:p>
          <a:p>
            <a:pPr lvl="2"/>
            <a:r>
              <a:rPr lang="en-US" sz="1500"/>
              <a:t>feature点对应的原图感受野框处生成不同ratio/scale的anchor box</a:t>
            </a:r>
            <a:endParaRPr lang="en-US" sz="1500"/>
          </a:p>
          <a:p>
            <a:pPr lvl="2"/>
            <a:r>
              <a:rPr lang="en-US" altLang="en-US" sz="1500"/>
              <a:t>对anchor box 二分类+回归</a:t>
            </a:r>
            <a:endParaRPr lang="en-US" sz="1500"/>
          </a:p>
          <a:p>
            <a:r>
              <a:rPr lang="en-US" sz="2000"/>
              <a:t>类别：</a:t>
            </a:r>
            <a:r>
              <a:rPr 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CNN提取特征</a:t>
            </a:r>
            <a:r>
              <a:rPr lang="en-US" sz="2000"/>
              <a:t> + </a:t>
            </a:r>
            <a:r>
              <a:rPr lang="en-US" altLang="en-US" sz="2000">
                <a:solidFill>
                  <a:srgbClr val="7030A0"/>
                </a:solidFill>
              </a:rPr>
              <a:t>CNN</a:t>
            </a:r>
            <a:r>
              <a:rPr lang="en-US" sz="2000">
                <a:solidFill>
                  <a:srgbClr val="7030A0"/>
                </a:solidFill>
              </a:rPr>
              <a:t>分类</a:t>
            </a:r>
            <a:endParaRPr lang="en-US" sz="2000"/>
          </a:p>
          <a:p>
            <a:r>
              <a:rPr lang="en-US" altLang="en-US" sz="2000"/>
              <a:t>位置</a:t>
            </a:r>
            <a:r>
              <a:rPr lang="en-US" sz="2000"/>
              <a:t>修正：</a:t>
            </a:r>
            <a:r>
              <a:rPr lang="en-US" altLang="en-US" sz="2000">
                <a:solidFill>
                  <a:srgbClr val="7030A0"/>
                </a:solidFill>
              </a:rPr>
              <a:t>CNN回归</a:t>
            </a:r>
            <a:endParaRPr lang="en-US" altLang="en-US" sz="2000">
              <a:solidFill>
                <a:srgbClr val="7030A0"/>
              </a:solidFill>
            </a:endParaRPr>
          </a:p>
        </p:txBody>
      </p:sp>
      <p:pic>
        <p:nvPicPr>
          <p:cNvPr id="219" name="Picture 218"/>
          <p:cNvPicPr/>
          <p:nvPr/>
        </p:nvPicPr>
        <p:blipFill>
          <a:blip r:embed="rId1"/>
          <a:srcRect r="45052"/>
          <a:stretch>
            <a:fillRect/>
          </a:stretch>
        </p:blipFill>
        <p:spPr>
          <a:xfrm>
            <a:off x="3561080" y="3096895"/>
            <a:ext cx="3014345" cy="1901190"/>
          </a:xfrm>
          <a:prstGeom prst="rect">
            <a:avLst/>
          </a:prstGeom>
          <a:ln>
            <a:noFill/>
          </a:ln>
        </p:spPr>
      </p:pic>
      <p:pic>
        <p:nvPicPr>
          <p:cNvPr id="220" name="Picture 219"/>
          <p:cNvPicPr/>
          <p:nvPr/>
        </p:nvPicPr>
        <p:blipFill>
          <a:blip r:embed="rId2"/>
          <a:stretch>
            <a:fillRect/>
          </a:stretch>
        </p:blipFill>
        <p:spPr>
          <a:xfrm>
            <a:off x="5742545" y="1062990"/>
            <a:ext cx="3100320" cy="271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基于图片的检测算法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ctr"/>
            <a:r>
              <a:rPr lang="en-US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one-step: YOLO SSD YOLOv2</a:t>
            </a:r>
            <a:endParaRPr lang="en-US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YOLO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800"/>
              <a:t>位置：</a:t>
            </a:r>
            <a:endParaRPr lang="en-US" sz="1800"/>
          </a:p>
          <a:p>
            <a:pPr lvl="1"/>
            <a:r>
              <a:rPr lang="en-US" altLang="en-US" sz="1200"/>
              <a:t>Faster-R</a:t>
            </a:r>
            <a:r>
              <a:rPr lang="en-US" sz="1200"/>
              <a:t>CNN</a:t>
            </a:r>
            <a:r>
              <a:rPr lang="en-US" altLang="en-US" sz="1200"/>
              <a:t>: </a:t>
            </a:r>
            <a:endParaRPr lang="en-US" altLang="en-US" sz="1400"/>
          </a:p>
          <a:p>
            <a:pPr lvl="2"/>
            <a:r>
              <a:rPr lang="en-US" sz="1000">
                <a:sym typeface="+mn-ea"/>
              </a:rPr>
              <a:t>feature点对应的原图感受野框处生成不同ratio/scale的anchor box</a:t>
            </a:r>
            <a:endParaRPr lang="en-US" altLang="en-US" sz="1000"/>
          </a:p>
          <a:p>
            <a:pPr lvl="2"/>
            <a:r>
              <a:rPr lang="en-US" altLang="en-US" sz="1000"/>
              <a:t>从anchor box中提取候选框(二分类+回归) </a:t>
            </a:r>
            <a:endParaRPr lang="en-US" altLang="en-US" sz="1000"/>
          </a:p>
          <a:p>
            <a:pPr lvl="2"/>
            <a:r>
              <a:rPr lang="en-US" altLang="en-US" sz="1000"/>
              <a:t>再对候选框做回归修正</a:t>
            </a:r>
            <a:endParaRPr lang="en-US" altLang="en-US" sz="1200"/>
          </a:p>
          <a:p>
            <a:pPr lvl="1"/>
            <a:r>
              <a:rPr lang="en-US" altLang="en-US" sz="1200"/>
              <a:t>YOLO：</a:t>
            </a:r>
            <a:endParaRPr lang="en-US" altLang="en-US" sz="1200"/>
          </a:p>
          <a:p>
            <a:pPr lvl="2"/>
            <a:r>
              <a:rPr lang="en-US" altLang="en-US" sz="1000"/>
              <a:t>全图划分成7×7网格,每个网格对应有2个default box</a:t>
            </a:r>
            <a:endParaRPr lang="en-US" altLang="en-US" sz="1000"/>
          </a:p>
          <a:p>
            <a:pPr lvl="2"/>
            <a:r>
              <a:rPr lang="en-US" altLang="en-US" sz="1000"/>
              <a:t>没有候选框！ 直接对default box做全分类+回归</a:t>
            </a:r>
            <a:r>
              <a:rPr lang="en-US" sz="1000"/>
              <a:t>(</a:t>
            </a:r>
            <a:r>
              <a:rPr lang="en-US" altLang="en-US" sz="1000"/>
              <a:t>box</a:t>
            </a:r>
            <a:r>
              <a:rPr lang="en-US" sz="1000"/>
              <a:t>中心坐标的x,y相对于对应的网格归一化到0-1之间</a:t>
            </a:r>
            <a:r>
              <a:rPr lang="en-US" altLang="en-US" sz="1000"/>
              <a:t>,</a:t>
            </a:r>
            <a:r>
              <a:rPr lang="en-US" sz="1000"/>
              <a:t>w,h用图像的width和height归一化到0-1之间</a:t>
            </a:r>
            <a:r>
              <a:rPr lang="en-US" altLang="en-US" sz="1000"/>
              <a:t>)</a:t>
            </a:r>
            <a:endParaRPr lang="en-US" altLang="en-US" sz="1000"/>
          </a:p>
          <a:p>
            <a:pPr lvl="2"/>
            <a:endParaRPr lang="en-US" sz="1000"/>
          </a:p>
          <a:p>
            <a:r>
              <a:rPr lang="en-US" sz="1800"/>
              <a:t>类别：CNN提取特征 + CNN分类</a:t>
            </a:r>
            <a:endParaRPr lang="en-US" sz="1800"/>
          </a:p>
          <a:p>
            <a:pPr marL="0" indent="0">
              <a:buNone/>
            </a:pPr>
            <a:endParaRPr lang="en-US" altLang="en-US" sz="1800"/>
          </a:p>
        </p:txBody>
      </p:sp>
      <p:pic>
        <p:nvPicPr>
          <p:cNvPr id="224" name="Picture 223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30" y="3600215"/>
            <a:ext cx="6075720" cy="24048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6452870" y="2943180"/>
            <a:ext cx="2646000" cy="165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Detection 2D</a:t>
            </a:r>
            <a:endParaRPr lang="en-US" altLang="en-US"/>
          </a:p>
        </p:txBody>
      </p:sp>
      <p:sp>
        <p:nvSpPr>
          <p:cNvPr id="145" name="CustomShape 2"/>
          <p:cNvSpPr/>
          <p:nvPr/>
        </p:nvSpPr>
        <p:spPr>
          <a:xfrm>
            <a:off x="311760" y="2834280"/>
            <a:ext cx="851904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" name="Subtitle 3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YOLO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819015" cy="3394710"/>
          </a:xfrm>
        </p:spPr>
        <p:txBody>
          <a:bodyPr/>
          <a:p>
            <a:r>
              <a:rPr lang="en-US" altLang="en-US"/>
              <a:t>优点</a:t>
            </a:r>
            <a:endParaRPr lang="en-US" altLang="en-US"/>
          </a:p>
          <a:p>
            <a:pPr lvl="1"/>
            <a:r>
              <a:rPr lang="en-US" altLang="en-US"/>
              <a:t>实时性</a:t>
            </a:r>
            <a:endParaRPr lang="en-US" altLang="en-US"/>
          </a:p>
          <a:p>
            <a:pPr lvl="0"/>
            <a:r>
              <a:rPr lang="en-US" altLang="en-US"/>
              <a:t>缺点</a:t>
            </a:r>
            <a:endParaRPr lang="en-US" altLang="en-US"/>
          </a:p>
          <a:p>
            <a:pPr lvl="1"/>
            <a:r>
              <a:rPr lang="en-US" altLang="en-US"/>
              <a:t>准确率不高（不如Faster R-CNN）：定位精度差（anchor box不够丰富且只回归修正一次）</a:t>
            </a:r>
            <a:endParaRPr lang="en-US" altLang="en-US"/>
          </a:p>
          <a:p>
            <a:pPr lvl="1"/>
            <a:r>
              <a:rPr lang="en-US" altLang="en-US"/>
              <a:t>小物体差：anchor的scale不够多样</a:t>
            </a:r>
            <a:endParaRPr lang="en-US" altLang="en-US"/>
          </a:p>
          <a:p>
            <a:pPr lvl="1"/>
            <a:r>
              <a:rPr lang="en-US" altLang="en-US">
                <a:sym typeface="+mn-ea"/>
              </a:rPr>
              <a:t>不规则物体</a:t>
            </a:r>
            <a:r>
              <a:rPr lang="en-US" altLang="en-US"/>
              <a:t>差：</a:t>
            </a:r>
            <a:r>
              <a:rPr lang="en-US" altLang="en-US">
                <a:sym typeface="+mn-ea"/>
              </a:rPr>
              <a:t>anchor的ratio不够多样</a:t>
            </a:r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93630" y="921650"/>
            <a:ext cx="3980160" cy="274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SSD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800"/>
              <a:t>位置：</a:t>
            </a:r>
            <a:endParaRPr lang="en-US" sz="1800"/>
          </a:p>
          <a:p>
            <a:pPr lvl="1"/>
            <a:r>
              <a:rPr lang="en-US" altLang="en-US" sz="1575">
                <a:solidFill>
                  <a:srgbClr val="FF0000"/>
                </a:solidFill>
              </a:rPr>
              <a:t>借鉴RPN的anchor box机制</a:t>
            </a:r>
            <a:r>
              <a:rPr lang="en-US" altLang="en-US" sz="1575"/>
              <a:t>：f</a:t>
            </a:r>
            <a:r>
              <a:rPr lang="en-US" sz="1225">
                <a:sym typeface="+mn-ea"/>
              </a:rPr>
              <a:t>eature点对应的原图感受野框处生成不同ratio/scale的</a:t>
            </a:r>
            <a:r>
              <a:rPr lang="en-US" altLang="en-US" sz="1225">
                <a:sym typeface="+mn-ea"/>
              </a:rPr>
              <a:t>default </a:t>
            </a:r>
            <a:r>
              <a:rPr lang="en-US" sz="1225">
                <a:sym typeface="+mn-ea"/>
              </a:rPr>
              <a:t> box</a:t>
            </a:r>
            <a:endParaRPr lang="en-US" altLang="en-US" sz="1225"/>
          </a:p>
          <a:p>
            <a:pPr lvl="1"/>
            <a:r>
              <a:rPr lang="en-US" altLang="en-US" sz="1400">
                <a:sym typeface="+mn-ea"/>
              </a:rPr>
              <a:t>没有候选框！直接对default box做全分类+回归</a:t>
            </a:r>
            <a:endParaRPr lang="en-US" sz="1575"/>
          </a:p>
          <a:p>
            <a:r>
              <a:rPr lang="en-US" sz="1800"/>
              <a:t>类别：CNN提取特征 + CNN分类</a:t>
            </a:r>
            <a:endParaRPr lang="en-US" sz="1800"/>
          </a:p>
          <a:p>
            <a:pPr lvl="1"/>
            <a:r>
              <a:rPr lang="en-US" sz="1575">
                <a:solidFill>
                  <a:srgbClr val="FF0000"/>
                </a:solidFill>
              </a:rPr>
              <a:t>多</a:t>
            </a:r>
            <a:r>
              <a:rPr lang="en-US" altLang="en-US" sz="1575">
                <a:solidFill>
                  <a:srgbClr val="FF0000"/>
                </a:solidFill>
              </a:rPr>
              <a:t>感受野特征</a:t>
            </a:r>
            <a:r>
              <a:rPr lang="en-US" sz="1575">
                <a:solidFill>
                  <a:srgbClr val="FF0000"/>
                </a:solidFill>
              </a:rPr>
              <a:t>层输出</a:t>
            </a:r>
            <a:r>
              <a:rPr lang="en-US" sz="1575"/>
              <a:t>:前面层感受野小适合小物体，后面层感受野大适合大物体</a:t>
            </a:r>
            <a:endParaRPr lang="en-US" sz="1575"/>
          </a:p>
          <a:p>
            <a:pPr marL="0" indent="0">
              <a:buNone/>
            </a:pPr>
            <a:endParaRPr lang="en-US" altLang="en-US" sz="1800"/>
          </a:p>
        </p:txBody>
      </p:sp>
      <p:pic>
        <p:nvPicPr>
          <p:cNvPr id="230" name="Picture 229"/>
          <p:cNvPicPr/>
          <p:nvPr/>
        </p:nvPicPr>
        <p:blipFill>
          <a:blip r:embed="rId1"/>
          <a:stretch>
            <a:fillRect/>
          </a:stretch>
        </p:blipFill>
        <p:spPr>
          <a:xfrm>
            <a:off x="4641215" y="3165230"/>
            <a:ext cx="4506120" cy="171756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2"/>
          <a:stretch>
            <a:fillRect/>
          </a:stretch>
        </p:blipFill>
        <p:spPr>
          <a:xfrm>
            <a:off x="5617845" y="368300"/>
            <a:ext cx="3249930" cy="997585"/>
          </a:xfrm>
          <a:prstGeom prst="rect">
            <a:avLst/>
          </a:prstGeom>
          <a:ln>
            <a:noFill/>
          </a:ln>
        </p:spPr>
      </p:pic>
      <p:pic>
        <p:nvPicPr>
          <p:cNvPr id="231" name="Picture 230"/>
          <p:cNvPicPr/>
          <p:nvPr/>
        </p:nvPicPr>
        <p:blipFill>
          <a:blip r:embed="rId3"/>
          <a:stretch>
            <a:fillRect/>
          </a:stretch>
        </p:blipFill>
        <p:spPr>
          <a:xfrm>
            <a:off x="369685" y="2958465"/>
            <a:ext cx="4048920" cy="213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YOLO-v2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600"/>
              <a:t>更丰富的</a:t>
            </a:r>
            <a:r>
              <a:rPr lang="en-US" altLang="en-US" sz="1600">
                <a:sym typeface="+mn-ea"/>
              </a:rPr>
              <a:t>default </a:t>
            </a:r>
            <a:r>
              <a:rPr lang="en-US" altLang="en-US" sz="1600"/>
              <a:t>box</a:t>
            </a:r>
            <a:endParaRPr lang="en-US" altLang="en-US"/>
          </a:p>
          <a:p>
            <a:pPr lvl="1"/>
            <a:r>
              <a:rPr lang="en-US" altLang="en-US" sz="1400"/>
              <a:t>从数据集统计出</a:t>
            </a:r>
            <a:r>
              <a:rPr lang="en-US" altLang="en-US" sz="1400">
                <a:sym typeface="+mn-ea"/>
              </a:rPr>
              <a:t>default </a:t>
            </a:r>
            <a:r>
              <a:rPr lang="en-US" altLang="en-US" sz="1400"/>
              <a:t>box(k-means)： 随着k的增大IOU也在增大（高召回率）但是复杂度也在增加.最终选择K=5</a:t>
            </a:r>
            <a:endParaRPr lang="en-US" altLang="en-US" sz="1400"/>
          </a:p>
          <a:p>
            <a:pPr lvl="0"/>
            <a:r>
              <a:rPr lang="en-US" altLang="en-US" sz="1600"/>
              <a:t>更灵活的类别预测</a:t>
            </a:r>
            <a:endParaRPr lang="en-US" altLang="en-US" sz="1600"/>
          </a:p>
          <a:p>
            <a:pPr lvl="1"/>
            <a:r>
              <a:rPr lang="en-US" altLang="en-US" sz="1400"/>
              <a:t>把预测类别的机制从空间位置(cell)中解耦，由</a:t>
            </a:r>
            <a:r>
              <a:rPr lang="en-US" altLang="en-US" sz="1400">
                <a:sym typeface="+mn-ea"/>
              </a:rPr>
              <a:t>default </a:t>
            </a:r>
            <a:r>
              <a:rPr lang="en-US" altLang="en-US" sz="1400"/>
              <a:t>box同时预测类别和坐标，有效解决物体重叠</a:t>
            </a:r>
            <a:endParaRPr lang="en-US" altLang="en-US"/>
          </a:p>
          <a:p>
            <a:pPr marL="343535" lvl="1" indent="0">
              <a:buNone/>
            </a:pPr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7410" y="2459355"/>
            <a:ext cx="2966085" cy="2612390"/>
          </a:xfrm>
          <a:prstGeom prst="rect">
            <a:avLst/>
          </a:prstGeom>
        </p:spPr>
      </p:pic>
      <p:pic>
        <p:nvPicPr>
          <p:cNvPr id="235" name="Picture 234"/>
          <p:cNvPicPr/>
          <p:nvPr/>
        </p:nvPicPr>
        <p:blipFill>
          <a:blip r:embed="rId2"/>
          <a:stretch>
            <a:fillRect/>
          </a:stretch>
        </p:blipFill>
        <p:spPr>
          <a:xfrm>
            <a:off x="1734185" y="2554605"/>
            <a:ext cx="3701520" cy="255996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" y="3571875"/>
            <a:ext cx="1628775" cy="12401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YOLOv3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086860" cy="3394710"/>
          </a:xfrm>
        </p:spPr>
        <p:txBody>
          <a:bodyPr/>
          <a:p>
            <a:r>
              <a:rPr lang="en-US" altLang="en-US" sz="1600"/>
              <a:t>更好的基础网络: </a:t>
            </a:r>
            <a:endParaRPr lang="en-US" altLang="en-US" sz="1600"/>
          </a:p>
          <a:p>
            <a:pPr lvl="1"/>
            <a:r>
              <a:rPr lang="en-US" altLang="en-US" sz="1600"/>
              <a:t>darknet-19-&gt;darknet-53</a:t>
            </a:r>
            <a:endParaRPr lang="en-US" sz="1600"/>
          </a:p>
          <a:p>
            <a:r>
              <a:rPr lang="en-US" altLang="en-US" sz="1600"/>
              <a:t>考虑多尺度：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多尺度：感受野多样性/anchor box(default box)多样性</a:t>
            </a:r>
            <a:endParaRPr lang="en-US" altLang="en-US" sz="1600"/>
          </a:p>
          <a:p>
            <a:pPr lvl="1"/>
            <a:r>
              <a:rPr lang="en-US" altLang="en-US" sz="1600"/>
              <a:t>多感受野特征层输出：上采样融合之后再输出(借鉴feature pyramid networks) 而SSD是直接输出不融合 </a:t>
            </a:r>
            <a:endParaRPr lang="en-US" altLang="en-US" sz="1600"/>
          </a:p>
          <a:p>
            <a:pPr lvl="1"/>
            <a:r>
              <a:rPr lang="en-US" altLang="en-US" sz="1600"/>
              <a:t>更多default box: K=9, 被3个输出平分. </a:t>
            </a:r>
            <a:r>
              <a:rPr lang="en-US" sz="1600"/>
              <a:t>3*(5 + 80) = 255</a:t>
            </a:r>
            <a:r>
              <a:rPr lang="en-US" altLang="en-US" sz="1600"/>
              <a:t> 3个box 5(x,y,w,h,confi) 80(coco class)</a:t>
            </a:r>
            <a:endParaRPr lang="en-US"/>
          </a:p>
          <a:p>
            <a:r>
              <a:rPr lang="en-US" altLang="en-US" sz="1600"/>
              <a:t>参考：</a:t>
            </a:r>
            <a:r>
              <a:rPr lang="en-US" sz="1600">
                <a:hlinkClick r:id="rId1" action="ppaction://hlinkfile"/>
              </a:rPr>
              <a:t>yolo系列之yolo v3【深度解析】</a:t>
            </a:r>
            <a:r>
              <a:rPr lang="en-US" sz="1600"/>
              <a:t> </a:t>
            </a:r>
            <a:endParaRPr lang="en-US" sz="1600"/>
          </a:p>
        </p:txBody>
      </p:sp>
      <p:sp>
        <p:nvSpPr>
          <p:cNvPr id="240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41" name="CustomShape 2"/>
          <p:cNvSpPr/>
          <p:nvPr/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060" y="1259205"/>
            <a:ext cx="3980815" cy="92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65" y="2749550"/>
            <a:ext cx="4674870" cy="2101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小结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924935" cy="3394710"/>
          </a:xfrm>
        </p:spPr>
        <p:txBody>
          <a:bodyPr/>
          <a:p>
            <a:r>
              <a:rPr lang="en-US" sz="1600"/>
              <a:t>Two step method:</a:t>
            </a:r>
            <a:endParaRPr lang="en-US" sz="1600"/>
          </a:p>
          <a:p>
            <a:pPr lvl="1"/>
            <a:r>
              <a:rPr lang="en-US" sz="1600"/>
              <a:t>RCNN、SPPnet、 Fast R-CNN、 Faster R-CNN、R-FCN、Mask R-CNN</a:t>
            </a:r>
            <a:endParaRPr lang="en-US" sz="1600"/>
          </a:p>
          <a:p>
            <a:pPr lvl="1"/>
            <a:r>
              <a:rPr lang="en-US" altLang="en-US" sz="1600">
                <a:sym typeface="+mn-ea"/>
              </a:rPr>
              <a:t>End-to-End: </a:t>
            </a:r>
            <a:r>
              <a:rPr lang="en-US" sz="1600">
                <a:sym typeface="+mn-ea"/>
              </a:rPr>
              <a:t>Get ROI</a:t>
            </a:r>
            <a:r>
              <a:rPr lang="en-US" altLang="en-US" sz="1600">
                <a:sym typeface="+mn-ea"/>
              </a:rPr>
              <a:t>,</a:t>
            </a:r>
            <a:r>
              <a:rPr lang="en-US" sz="1600">
                <a:sym typeface="+mn-ea"/>
              </a:rPr>
              <a:t>Extract feature</a:t>
            </a:r>
            <a:r>
              <a:rPr lang="en-US" altLang="en-US" sz="1600">
                <a:sym typeface="+mn-ea"/>
              </a:rPr>
              <a:t>,</a:t>
            </a:r>
            <a:r>
              <a:rPr lang="en-US" sz="1600">
                <a:sym typeface="+mn-ea"/>
              </a:rPr>
              <a:t>Classify</a:t>
            </a:r>
            <a:r>
              <a:rPr lang="en-US" altLang="en-US" sz="1600">
                <a:sym typeface="+mn-ea"/>
              </a:rPr>
              <a:t>,</a:t>
            </a:r>
            <a:r>
              <a:rPr lang="en-US" sz="1600">
                <a:sym typeface="+mn-ea"/>
              </a:rPr>
              <a:t>Bbox regression </a:t>
            </a:r>
            <a:r>
              <a:rPr lang="en-US" altLang="en-US" sz="1600">
                <a:sym typeface="+mn-ea"/>
              </a:rPr>
              <a:t>(all </a:t>
            </a:r>
            <a:r>
              <a:rPr lang="en-US" sz="1600">
                <a:sym typeface="+mn-ea"/>
              </a:rPr>
              <a:t>CNN</a:t>
            </a:r>
            <a:r>
              <a:rPr lang="en-US" altLang="en-US" sz="1600">
                <a:sym typeface="+mn-ea"/>
              </a:rPr>
              <a:t>)</a:t>
            </a:r>
            <a:endParaRPr lang="en-US" sz="1600"/>
          </a:p>
          <a:p>
            <a:r>
              <a:rPr lang="en-US" sz="1600"/>
              <a:t>One step method:</a:t>
            </a:r>
            <a:endParaRPr lang="en-US" sz="1600"/>
          </a:p>
          <a:p>
            <a:pPr lvl="1"/>
            <a:r>
              <a:rPr lang="en-US" sz="1600"/>
              <a:t>OverFeat、YOLO、SSD、YOLO-v2、RetinaNet、YOLO-v3</a:t>
            </a:r>
            <a:endParaRPr lang="en-US" sz="1600"/>
          </a:p>
          <a:p>
            <a:pPr marL="228600" lvl="0" indent="-22733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alt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</a:rPr>
              <a:t>Ref: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  <a:ea typeface="DejaVu Sans" panose="020B0603030804020204"/>
              <a:hlinkClick r:id="rId1" action="ppaction://hlinkfile"/>
            </a:endParaRPr>
          </a:p>
          <a:p>
            <a:pPr marL="685800" lvl="1" indent="-22733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  <a:hlinkClick r:id="rId1" action="ppaction://hlinkfile"/>
              </a:rPr>
              <a:t>《基于深度学习的目标检测(上)》</a:t>
            </a:r>
            <a:r>
              <a:rPr lang="en-US" sz="1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</a:rPr>
              <a:t>  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685800" lvl="1" indent="-22733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  <a:hlinkClick r:id="rId2" action="ppaction://hlinkfile"/>
              </a:rPr>
              <a:t>《基于深度学习的目标检测(下)》</a:t>
            </a:r>
            <a:endParaRPr lang="en-US" sz="1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685800" lvl="1" indent="-22733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000" u="sng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  <a:hlinkClick r:id="rId3"/>
              </a:rPr>
              <a:t>https://github.com/hoya012/deep_learning_object_detection</a:t>
            </a:r>
            <a:r>
              <a:rPr lang="en-US" sz="1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  <a:sym typeface="+mn-ea"/>
              </a:rPr>
              <a:t>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n-US"/>
          </a:p>
        </p:txBody>
      </p:sp>
      <p:pic>
        <p:nvPicPr>
          <p:cNvPr id="245" name="Picture 244"/>
          <p:cNvPicPr/>
          <p:nvPr/>
        </p:nvPicPr>
        <p:blipFill>
          <a:blip r:embed="rId4"/>
          <a:stretch>
            <a:fillRect/>
          </a:stretch>
        </p:blipFill>
        <p:spPr>
          <a:xfrm>
            <a:off x="4427220" y="1275715"/>
            <a:ext cx="4674600" cy="237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Tensorflow实战Faster-RCNN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实战演示 https://github.com/andylei77/object-detection</a:t>
            </a:r>
            <a:endParaRPr lang="en-US" alt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作业：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优化性能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alt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编写TFDetector类</a:t>
            </a:r>
            <a:endParaRPr lang="en-US" alt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4889420" y="3901606"/>
            <a:ext cx="3821907" cy="233153"/>
          </a:xfrm>
        </p:spPr>
        <p:txBody>
          <a:bodyPr>
            <a:normAutofit fontScale="80000"/>
          </a:bodyPr>
          <a:lstStyle/>
          <a:p>
            <a:r>
              <a:rPr lang="en-US" altLang="zh-CN"/>
              <a:t>https://www.julyedu.com/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晓</a:t>
            </a:r>
            <a:r>
              <a:rPr lang="zh-CN" altLang="en-US" dirty="0" smtClean="0"/>
              <a:t>老师  无</a:t>
            </a:r>
            <a:r>
              <a:rPr lang="zh-CN" altLang="en-US" dirty="0"/>
              <a:t>人驾驶高级算法工程师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4883611" y="4167254"/>
            <a:ext cx="26269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4883611" y="3607740"/>
            <a:ext cx="26269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644991" y="1178719"/>
            <a:ext cx="2452688" cy="1065848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4028360" y="2537626"/>
            <a:ext cx="3821907" cy="233153"/>
          </a:xfrm>
          <a:prstGeom prst="rect">
            <a:avLst/>
          </a:prstGeom>
        </p:spPr>
        <p:txBody>
          <a:bodyPr vert="horz" lIns="68580" tIns="34290" rIns="68580" bIns="3429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sz="1125" dirty="0"/>
              <a:t>微信扫一扫关注我们</a:t>
            </a:r>
            <a:endParaRPr lang="en-US" altLang="zh-CN" sz="11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Content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311760" y="1152360"/>
            <a:ext cx="8519040" cy="341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/>
          <a:p>
            <a:pPr marL="457200" indent="-3416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●"/>
            </a:pP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无人驾驶中的检测：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914400" lvl="1" indent="-316230"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图片/点云 -&gt; 2D/3D bounding box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457200" indent="-3416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●"/>
            </a:pP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基于图片的检测算法：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914400" lvl="1" indent="-316230">
              <a:buClr>
                <a:srgbClr val="595959"/>
              </a:buClr>
              <a:buFont typeface="Arial" panose="020B0604020202020204"/>
              <a:buChar char="○"/>
            </a:pPr>
            <a:r>
              <a:rPr lang="en-US" alt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genera idea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914400" lvl="1" indent="-316230">
              <a:buClr>
                <a:srgbClr val="595959"/>
              </a:buClr>
              <a:buFont typeface="Arial" panose="020B0604020202020204"/>
              <a:buChar char="○"/>
            </a:pPr>
            <a:r>
              <a:rPr lang="en-US" alt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</a:t>
            </a: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wo-step: RCNN SPPnet Fast-RCNN Faster-RCNN 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914400" lvl="1" indent="-316230"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one-step: YOLO SSD YOLO</a:t>
            </a:r>
            <a:r>
              <a:rPr lang="en-US" alt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-</a:t>
            </a: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v2 </a:t>
            </a:r>
            <a:r>
              <a:rPr lang="en-US" sz="14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YOLO</a:t>
            </a:r>
            <a:r>
              <a:rPr lang="en-US" altLang="en-US" sz="14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-</a:t>
            </a:r>
            <a:r>
              <a:rPr lang="en-US" sz="14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</a:t>
            </a:r>
            <a:r>
              <a:rPr lang="en-US" altLang="en-US" sz="1400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3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Tensorflow实战Faster-RCNN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457200" indent="-3416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●"/>
            </a:pPr>
            <a:r>
              <a:rPr 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基于</a:t>
            </a:r>
            <a:r>
              <a:rPr lang="en-US" alt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激光雷达</a:t>
            </a:r>
            <a:r>
              <a:rPr 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点云</a:t>
            </a:r>
            <a:r>
              <a:rPr lang="en-US" alt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的</a:t>
            </a:r>
            <a:r>
              <a:rPr 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检测算法：</a:t>
            </a:r>
            <a:endParaRPr lang="en-US" sz="1400" b="0" strike="noStrike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altLang="en-US" sz="1400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激光雷达点云简介</a:t>
            </a:r>
            <a:endParaRPr lang="en-US" sz="1400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Pixel-Based</a:t>
            </a:r>
            <a:endParaRPr lang="en-US" sz="1400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Voxel-Based</a:t>
            </a:r>
            <a:endParaRPr lang="en-US" sz="1400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/>
              <a:sym typeface="+mn-ea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Tree-Based</a:t>
            </a:r>
            <a:endParaRPr lang="en-US" sz="1400" b="0" strike="noStrike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sz="1400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Point-Based</a:t>
            </a:r>
            <a:endParaRPr lang="zh-CN" sz="1400" b="0" strike="noStrike" spc="-1">
              <a:solidFill>
                <a:schemeClr val="bg1">
                  <a:lumMod val="85000"/>
                </a:schemeClr>
              </a:solidFill>
              <a:uFill>
                <a:solidFill>
                  <a:srgbClr val="FFFFFF"/>
                </a:solidFill>
              </a:uFill>
              <a:latin typeface="等线" panose="02010600030101010101" charset="-122"/>
            </a:endParaRPr>
          </a:p>
          <a:p>
            <a:pPr marL="914400" lvl="1" indent="-316230">
              <a:lnSpc>
                <a:spcPct val="100000"/>
              </a:lnSpc>
              <a:buClr>
                <a:srgbClr val="595959"/>
              </a:buClr>
              <a:buFont typeface="Arial" panose="020B0604020202020204"/>
              <a:buChar char="○"/>
            </a:pPr>
            <a:r>
              <a:rPr lang="en-US" alt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实战</a:t>
            </a:r>
            <a:r>
              <a:rPr lang="en-US" sz="1400" b="0" strike="noStrike" spc="-1">
                <a:solidFill>
                  <a:schemeClr val="bg1">
                    <a:lumMod val="85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基于点云的目标检测</a:t>
            </a: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  <a:p>
            <a:pPr marL="598170" lvl="1" indent="0">
              <a:lnSpc>
                <a:spcPct val="100000"/>
              </a:lnSpc>
              <a:buClr>
                <a:srgbClr val="595959"/>
              </a:buClr>
              <a:buFont typeface="Arial" panose="020B0604020202020204"/>
              <a:buNone/>
            </a:pPr>
            <a:endParaRPr lang="en-US" sz="1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无人驾驶中的检测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无人驾驶中的检测</a:t>
            </a:r>
            <a:endParaRPr lang="en-US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043940" y="1851660"/>
            <a:ext cx="1634490" cy="432435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/>
              <a:t>图片</a:t>
            </a:r>
            <a:endParaRPr lang="en-US" altLang="en-US"/>
          </a:p>
          <a:p>
            <a:pPr algn="ctr"/>
            <a:r>
              <a:rPr lang="en-US" altLang="en-US" sz="1200"/>
              <a:t>（相机）</a:t>
            </a:r>
            <a:endParaRPr lang="en-US" altLang="en-US" sz="1200"/>
          </a:p>
        </p:txBody>
      </p:sp>
      <p:sp>
        <p:nvSpPr>
          <p:cNvPr id="9" name="Rounded Rectangle 8"/>
          <p:cNvSpPr/>
          <p:nvPr/>
        </p:nvSpPr>
        <p:spPr>
          <a:xfrm>
            <a:off x="1027430" y="2480945"/>
            <a:ext cx="1651000" cy="43243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>
                <a:sym typeface="+mn-ea"/>
              </a:rPr>
              <a:t>稀疏</a:t>
            </a:r>
            <a:r>
              <a:rPr lang="en-US" altLang="en-US"/>
              <a:t>点云</a:t>
            </a:r>
            <a:endParaRPr lang="en-US" altLang="en-US"/>
          </a:p>
          <a:p>
            <a:pPr algn="ctr"/>
            <a:r>
              <a:rPr lang="en-US" altLang="en-US" sz="1200"/>
              <a:t>（激光雷达）</a:t>
            </a:r>
            <a:endParaRPr lang="en-US" altLang="en-US" sz="1200"/>
          </a:p>
        </p:txBody>
      </p:sp>
      <p:sp>
        <p:nvSpPr>
          <p:cNvPr id="10" name="Rounded Rectangle 9"/>
          <p:cNvSpPr/>
          <p:nvPr/>
        </p:nvSpPr>
        <p:spPr>
          <a:xfrm>
            <a:off x="1027430" y="3110230"/>
            <a:ext cx="1651000" cy="43243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/>
              <a:t>稠密点云</a:t>
            </a:r>
            <a:endParaRPr lang="en-US" altLang="en-US"/>
          </a:p>
          <a:p>
            <a:pPr algn="ctr"/>
            <a:r>
              <a:rPr lang="en-US" altLang="en-US" sz="1200"/>
              <a:t>（双目/RGBD相机）</a:t>
            </a:r>
            <a:endParaRPr lang="en-US" altLang="en-US" sz="1200"/>
          </a:p>
        </p:txBody>
      </p:sp>
      <p:sp>
        <p:nvSpPr>
          <p:cNvPr id="12" name="Rounded Rectangle 11"/>
          <p:cNvSpPr/>
          <p:nvPr/>
        </p:nvSpPr>
        <p:spPr>
          <a:xfrm>
            <a:off x="3383915" y="1851660"/>
            <a:ext cx="1634490" cy="432435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/>
              <a:t>图片检测算法</a:t>
            </a:r>
            <a:endParaRPr lang="en-US" altLang="en-US" sz="1200"/>
          </a:p>
        </p:txBody>
      </p:sp>
      <p:sp>
        <p:nvSpPr>
          <p:cNvPr id="13" name="Rounded Rectangle 12"/>
          <p:cNvSpPr/>
          <p:nvPr/>
        </p:nvSpPr>
        <p:spPr>
          <a:xfrm>
            <a:off x="3383915" y="2480945"/>
            <a:ext cx="1651000" cy="43243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>
                <a:sym typeface="+mn-ea"/>
              </a:rPr>
              <a:t>点云检测算法</a:t>
            </a:r>
            <a:endParaRPr lang="en-US" altLang="en-US" sz="1200"/>
          </a:p>
        </p:txBody>
      </p:sp>
      <p:sp>
        <p:nvSpPr>
          <p:cNvPr id="14" name="Rounded Rectangle 13"/>
          <p:cNvSpPr/>
          <p:nvPr/>
        </p:nvSpPr>
        <p:spPr>
          <a:xfrm>
            <a:off x="3375660" y="3110230"/>
            <a:ext cx="1651000" cy="43243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/>
              <a:t>深度图算法</a:t>
            </a:r>
            <a:endParaRPr lang="en-US" altLang="en-US" sz="1200"/>
          </a:p>
        </p:txBody>
      </p:sp>
      <p:sp>
        <p:nvSpPr>
          <p:cNvPr id="15" name="Rounded Rectangle 14"/>
          <p:cNvSpPr/>
          <p:nvPr/>
        </p:nvSpPr>
        <p:spPr>
          <a:xfrm>
            <a:off x="939800" y="1454150"/>
            <a:ext cx="1818005" cy="250634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300730" y="1454150"/>
            <a:ext cx="1818005" cy="250634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717540" y="1443990"/>
            <a:ext cx="1818005" cy="250634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5" idx="3"/>
            <a:endCxn id="16" idx="1"/>
          </p:cNvCxnSpPr>
          <p:nvPr/>
        </p:nvCxnSpPr>
        <p:spPr>
          <a:xfrm>
            <a:off x="2757805" y="2707640"/>
            <a:ext cx="542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3"/>
          </p:cNvCxnSpPr>
          <p:nvPr/>
        </p:nvCxnSpPr>
        <p:spPr>
          <a:xfrm>
            <a:off x="5118735" y="2707640"/>
            <a:ext cx="5988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801360" y="2491740"/>
            <a:ext cx="1651000" cy="432435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sz="1200"/>
              <a:t>2D/3D boundingbox</a:t>
            </a:r>
            <a:endParaRPr lang="en-US" altLang="en-US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基于图片的检测算法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ctr"/>
            <a:r>
              <a:rPr lang="en-US" altLang="en-US"/>
              <a:t>简介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  <a:sym typeface="+mn-ea"/>
              </a:rPr>
              <a:t>classification VS detection</a:t>
            </a:r>
            <a:endParaRPr lang="en-US"/>
          </a:p>
        </p:txBody>
      </p:sp>
      <p:sp>
        <p:nvSpPr>
          <p:cNvPr id="152" name="CustomShape 1"/>
          <p:cNvSpPr/>
          <p:nvPr/>
        </p:nvSpPr>
        <p:spPr>
          <a:xfrm>
            <a:off x="311760" y="444960"/>
            <a:ext cx="851904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91440" rIns="90000" bIns="91440"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734120" y="2011680"/>
            <a:ext cx="1647360" cy="1605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2135880" y="2468880"/>
            <a:ext cx="843840" cy="84384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5" name="CustomShape 4"/>
          <p:cNvSpPr/>
          <p:nvPr/>
        </p:nvSpPr>
        <p:spPr>
          <a:xfrm>
            <a:off x="1725480" y="3785040"/>
            <a:ext cx="1656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</a:rPr>
              <a:t>classification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2159640" y="4435920"/>
            <a:ext cx="9230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285750" indent="-28448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</a:rPr>
              <a:t>类别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7" name="CustomShape 6"/>
          <p:cNvSpPr/>
          <p:nvPr/>
        </p:nvSpPr>
        <p:spPr>
          <a:xfrm>
            <a:off x="5026680" y="1965960"/>
            <a:ext cx="1647360" cy="1605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5262120" y="2242800"/>
            <a:ext cx="594360" cy="58032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59" name="CustomShape 8"/>
          <p:cNvSpPr/>
          <p:nvPr/>
        </p:nvSpPr>
        <p:spPr>
          <a:xfrm>
            <a:off x="5067000" y="3739320"/>
            <a:ext cx="1257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</a:rPr>
              <a:t>detection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0" name="CustomShape 9"/>
          <p:cNvSpPr/>
          <p:nvPr/>
        </p:nvSpPr>
        <p:spPr>
          <a:xfrm>
            <a:off x="5899680" y="2727720"/>
            <a:ext cx="594360" cy="580320"/>
          </a:xfrm>
          <a:prstGeom prst="smileyFace">
            <a:avLst>
              <a:gd name="adj" fmla="val 4653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61" name="CustomShape 10"/>
          <p:cNvSpPr/>
          <p:nvPr/>
        </p:nvSpPr>
        <p:spPr>
          <a:xfrm>
            <a:off x="5193000" y="2201400"/>
            <a:ext cx="732960" cy="6775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62" name="CustomShape 11"/>
          <p:cNvSpPr/>
          <p:nvPr/>
        </p:nvSpPr>
        <p:spPr>
          <a:xfrm>
            <a:off x="5816520" y="2658600"/>
            <a:ext cx="732960" cy="6775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63" name="CustomShape 12"/>
          <p:cNvSpPr/>
          <p:nvPr/>
        </p:nvSpPr>
        <p:spPr>
          <a:xfrm>
            <a:off x="5361120" y="4390200"/>
            <a:ext cx="923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285750" indent="-28448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</a:rPr>
              <a:t>类别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448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等线" panose="02010600030101010101" charset="-122"/>
                <a:ea typeface="DejaVu Sans" panose="020B0603030804020204"/>
              </a:rPr>
              <a:t>位置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Idea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000"/>
              <a:t>位置：</a:t>
            </a:r>
            <a:r>
              <a:rPr lang="en-US" altLang="en-US" sz="2000">
                <a:sym typeface="+mn-ea"/>
              </a:rPr>
              <a:t>先找到所有的ROI (Region of Interest, bounding box may containing object)</a:t>
            </a:r>
            <a:endParaRPr lang="en-US" altLang="en-US" sz="2000">
              <a:sym typeface="+mn-ea"/>
            </a:endParaRPr>
          </a:p>
          <a:p>
            <a:r>
              <a:rPr lang="en-US" altLang="en-US" sz="2000">
                <a:sym typeface="+mn-ea"/>
              </a:rPr>
              <a:t>类别：对每一个ROI做分类获取类别信息</a:t>
            </a:r>
            <a:endParaRPr lang="en-US" altLang="en-US" sz="2000" b="0" strike="noStrike"/>
          </a:p>
          <a:p>
            <a:r>
              <a:rPr lang="en-US" altLang="en-US" sz="2000">
                <a:sym typeface="+mn-ea"/>
              </a:rPr>
              <a:t>位置修正：Bounding box Regression</a:t>
            </a:r>
            <a:endParaRPr lang="en-US" altLang="en-US" sz="2000"/>
          </a:p>
        </p:txBody>
      </p:sp>
      <p:sp>
        <p:nvSpPr>
          <p:cNvPr id="166" name="CustomShape 3"/>
          <p:cNvSpPr/>
          <p:nvPr/>
        </p:nvSpPr>
        <p:spPr>
          <a:xfrm>
            <a:off x="1315105" y="2924680"/>
            <a:ext cx="1647360" cy="1605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4"/>
          <p:cNvSpPr/>
          <p:nvPr/>
        </p:nvSpPr>
        <p:spPr>
          <a:xfrm>
            <a:off x="1550545" y="3201520"/>
            <a:ext cx="594360" cy="58032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68" name="CustomShape 5"/>
          <p:cNvSpPr/>
          <p:nvPr/>
        </p:nvSpPr>
        <p:spPr>
          <a:xfrm>
            <a:off x="2188105" y="3686440"/>
            <a:ext cx="594360" cy="580320"/>
          </a:xfrm>
          <a:prstGeom prst="smileyFace">
            <a:avLst>
              <a:gd name="adj" fmla="val 4653"/>
            </a:avLst>
          </a:prstGeom>
          <a:solidFill>
            <a:srgbClr val="FFC000"/>
          </a:solidFill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69" name="CustomShape 6"/>
          <p:cNvSpPr/>
          <p:nvPr/>
        </p:nvSpPr>
        <p:spPr>
          <a:xfrm>
            <a:off x="1409065" y="3160120"/>
            <a:ext cx="694800" cy="6217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0" name="CustomShape 7"/>
          <p:cNvSpPr/>
          <p:nvPr/>
        </p:nvSpPr>
        <p:spPr>
          <a:xfrm>
            <a:off x="2104945" y="3617320"/>
            <a:ext cx="732960" cy="6775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1" name="CustomShape 8"/>
          <p:cNvSpPr/>
          <p:nvPr/>
        </p:nvSpPr>
        <p:spPr>
          <a:xfrm>
            <a:off x="1931785" y="3087040"/>
            <a:ext cx="732960" cy="6775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2" name="CustomShape 9"/>
          <p:cNvSpPr/>
          <p:nvPr/>
        </p:nvSpPr>
        <p:spPr>
          <a:xfrm>
            <a:off x="1647385" y="3451000"/>
            <a:ext cx="732960" cy="6775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73" name="CustomShape 10"/>
          <p:cNvSpPr/>
          <p:nvPr/>
        </p:nvSpPr>
        <p:spPr>
          <a:xfrm>
            <a:off x="3146425" y="3525520"/>
            <a:ext cx="364680" cy="364680"/>
          </a:xfrm>
          <a:custGeom>
            <a:avLst/>
            <a:gdLst/>
            <a:ahLst/>
            <a:cxnLst/>
            <a:rect l="l" t="t" r="r" b="b"/>
            <a:pathLst>
              <a:path w="1018" h="1018">
                <a:moveTo>
                  <a:pt x="0" y="254"/>
                </a:moveTo>
                <a:lnTo>
                  <a:pt x="762" y="254"/>
                </a:lnTo>
                <a:lnTo>
                  <a:pt x="762" y="0"/>
                </a:lnTo>
                <a:lnTo>
                  <a:pt x="1017" y="508"/>
                </a:lnTo>
                <a:lnTo>
                  <a:pt x="762" y="1017"/>
                </a:lnTo>
                <a:lnTo>
                  <a:pt x="762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4" name="CustomShape 11"/>
          <p:cNvSpPr/>
          <p:nvPr/>
        </p:nvSpPr>
        <p:spPr>
          <a:xfrm>
            <a:off x="5340985" y="3525520"/>
            <a:ext cx="364680" cy="364680"/>
          </a:xfrm>
          <a:custGeom>
            <a:avLst/>
            <a:gdLst/>
            <a:ahLst/>
            <a:cxnLst/>
            <a:rect l="l" t="t" r="r" b="b"/>
            <a:pathLst>
              <a:path w="1018" h="1018">
                <a:moveTo>
                  <a:pt x="0" y="254"/>
                </a:moveTo>
                <a:lnTo>
                  <a:pt x="762" y="254"/>
                </a:lnTo>
                <a:lnTo>
                  <a:pt x="762" y="0"/>
                </a:lnTo>
                <a:lnTo>
                  <a:pt x="1017" y="508"/>
                </a:lnTo>
                <a:lnTo>
                  <a:pt x="762" y="1017"/>
                </a:lnTo>
                <a:lnTo>
                  <a:pt x="762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75" name="Picture 174"/>
          <p:cNvPicPr/>
          <p:nvPr/>
        </p:nvPicPr>
        <p:blipFill>
          <a:blip r:embed="rId1"/>
          <a:stretch>
            <a:fillRect/>
          </a:stretch>
        </p:blipFill>
        <p:spPr>
          <a:xfrm>
            <a:off x="3898465" y="4259200"/>
            <a:ext cx="801360" cy="75132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2"/>
          <a:stretch>
            <a:fillRect/>
          </a:stretch>
        </p:blipFill>
        <p:spPr>
          <a:xfrm>
            <a:off x="3877945" y="2611120"/>
            <a:ext cx="809280" cy="720720"/>
          </a:xfrm>
          <a:prstGeom prst="rect">
            <a:avLst/>
          </a:prstGeom>
          <a:ln>
            <a:noFill/>
          </a:ln>
        </p:spPr>
      </p:pic>
      <p:pic>
        <p:nvPicPr>
          <p:cNvPr id="177" name="Picture 176"/>
          <p:cNvPicPr/>
          <p:nvPr/>
        </p:nvPicPr>
        <p:blipFill>
          <a:blip r:embed="rId3"/>
          <a:stretch>
            <a:fillRect/>
          </a:stretch>
        </p:blipFill>
        <p:spPr>
          <a:xfrm>
            <a:off x="7444105" y="3342640"/>
            <a:ext cx="913320" cy="839160"/>
          </a:xfrm>
          <a:prstGeom prst="rect">
            <a:avLst/>
          </a:prstGeom>
          <a:ln>
            <a:noFill/>
          </a:ln>
        </p:spPr>
      </p:pic>
      <p:sp>
        <p:nvSpPr>
          <p:cNvPr id="178" name="CustomShape 12"/>
          <p:cNvSpPr/>
          <p:nvPr/>
        </p:nvSpPr>
        <p:spPr>
          <a:xfrm>
            <a:off x="4792345" y="2731000"/>
            <a:ext cx="27324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 panose="020B0603030804020204"/>
              </a:rPr>
              <a:t>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9" name="CustomShape 13"/>
          <p:cNvSpPr/>
          <p:nvPr/>
        </p:nvSpPr>
        <p:spPr>
          <a:xfrm>
            <a:off x="4792345" y="4439920"/>
            <a:ext cx="27324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 panose="020B0603030804020204"/>
              </a:rPr>
              <a:t>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0" name="CustomShape 14"/>
          <p:cNvSpPr/>
          <p:nvPr/>
        </p:nvSpPr>
        <p:spPr>
          <a:xfrm>
            <a:off x="4792345" y="3553960"/>
            <a:ext cx="27324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DejaVu Sans" panose="020B0603030804020204"/>
              </a:rPr>
              <a:t>？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4"/>
          <a:stretch>
            <a:fillRect/>
          </a:stretch>
        </p:blipFill>
        <p:spPr>
          <a:xfrm>
            <a:off x="3868945" y="3381160"/>
            <a:ext cx="830880" cy="788040"/>
          </a:xfrm>
          <a:prstGeom prst="rect">
            <a:avLst/>
          </a:prstGeom>
          <a:ln>
            <a:noFill/>
          </a:ln>
        </p:spPr>
      </p:pic>
      <p:sp>
        <p:nvSpPr>
          <p:cNvPr id="182" name="Line 15"/>
          <p:cNvSpPr/>
          <p:nvPr/>
        </p:nvSpPr>
        <p:spPr>
          <a:xfrm>
            <a:off x="6986905" y="3708400"/>
            <a:ext cx="365760" cy="3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83" name="Picture 182"/>
          <p:cNvPicPr/>
          <p:nvPr/>
        </p:nvPicPr>
        <p:blipFill>
          <a:blip r:embed="rId4"/>
          <a:stretch>
            <a:fillRect/>
          </a:stretch>
        </p:blipFill>
        <p:spPr>
          <a:xfrm>
            <a:off x="6072505" y="3342640"/>
            <a:ext cx="830880" cy="78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How to Generate ROI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6315"/>
          </a:xfrm>
        </p:spPr>
        <p:txBody>
          <a:bodyPr/>
          <a:p>
            <a:r>
              <a:rPr lang="en-US" sz="2000"/>
              <a:t>Method1: sliding window</a:t>
            </a:r>
            <a:endParaRPr lang="en-US"/>
          </a:p>
          <a:p>
            <a:pPr lvl="1"/>
            <a:r>
              <a:rPr lang="en-US" sz="1400"/>
              <a:t>all locations: Up-&gt;down left-&gt;right</a:t>
            </a:r>
            <a:endParaRPr lang="en-US" sz="1400"/>
          </a:p>
          <a:p>
            <a:pPr lvl="1"/>
            <a:r>
              <a:rPr lang="en-US" sz="1400"/>
              <a:t>all different scale and ratio (far and near objects)</a:t>
            </a:r>
            <a:endParaRPr lang="en-US" sz="1400"/>
          </a:p>
          <a:p>
            <a:pPr lvl="1"/>
            <a:r>
              <a:rPr lang="en-US" altLang="en-US" sz="1400"/>
              <a:t>m</a:t>
            </a:r>
            <a:r>
              <a:rPr lang="en-US" sz="1400"/>
              <a:t>any invalid boxes, complex computation</a:t>
            </a:r>
            <a:endParaRPr lang="en-US" sz="1400"/>
          </a:p>
          <a:p>
            <a:pPr lvl="1"/>
            <a:r>
              <a:rPr lang="en-US" sz="1400"/>
              <a:t>good for fixed aspect ratio objects such as faces or pedestrians</a:t>
            </a:r>
            <a:endParaRPr lang="en-US" sz="1400"/>
          </a:p>
          <a:p>
            <a:pPr lvl="0"/>
            <a:r>
              <a:rPr lang="en-US" altLang="en-US" sz="2000"/>
              <a:t>Method2: Region proposal </a:t>
            </a:r>
            <a:endParaRPr lang="en-US" altLang="en-US" sz="2000"/>
          </a:p>
          <a:p>
            <a:pPr lvl="1"/>
            <a:r>
              <a:rPr lang="en-US" altLang="en-US" sz="1400"/>
              <a:t>identify prospective objects in an image using segmentation</a:t>
            </a:r>
            <a:endParaRPr lang="en-US" altLang="en-US" sz="1400"/>
          </a:p>
          <a:p>
            <a:pPr lvl="1"/>
            <a:r>
              <a:rPr lang="en-US" altLang="en-US" sz="1400"/>
              <a:t>reduce the invalid boxes, less pathes to classify</a:t>
            </a:r>
            <a:endParaRPr lang="en-US" altLang="en-US" sz="1400"/>
          </a:p>
          <a:p>
            <a:pPr lvl="1"/>
            <a:r>
              <a:rPr lang="en-US" altLang="en-US" sz="1400"/>
              <a:t>Selective search: over segmentation, merge adjacent boxes according similarity. </a:t>
            </a:r>
            <a:r>
              <a:rPr lang="en-US" altLang="en-US" sz="1400">
                <a:hlinkClick r:id="rId1" action="ppaction://hlinkfile"/>
              </a:rPr>
              <a:t>code</a:t>
            </a:r>
            <a:r>
              <a:rPr lang="en-US" altLang="en-US" sz="1400"/>
              <a:t>(https://www.learnopencv.com/selective-search-for-object-detection-cpp-python/)</a:t>
            </a:r>
            <a:endParaRPr lang="en-US" altLang="en-US" sz="1400"/>
          </a:p>
          <a:p>
            <a:pPr lvl="0"/>
            <a:r>
              <a:rPr lang="en-US" altLang="en-US" sz="2000">
                <a:sym typeface="+mn-ea"/>
              </a:rPr>
              <a:t>Method3: </a:t>
            </a:r>
            <a:r>
              <a:rPr lang="en-US" altLang="en-US" sz="2000"/>
              <a:t>CNN</a:t>
            </a:r>
            <a:endParaRPr lang="en-US" altLang="en-US" sz="2000"/>
          </a:p>
          <a:p>
            <a:pPr lvl="1"/>
            <a:r>
              <a:rPr lang="en-US" altLang="en-US" sz="1225"/>
              <a:t>anchor boxes (similar to sliding windows)</a:t>
            </a:r>
            <a:endParaRPr lang="en-US" altLang="en-US" sz="1225"/>
          </a:p>
          <a:p>
            <a:pPr lvl="1"/>
            <a:r>
              <a:rPr lang="en-US" altLang="en-US" sz="1400"/>
              <a:t>RPN(from Faster-RCNN)</a:t>
            </a:r>
            <a:endParaRPr lang="en-US" altLang="en-US" sz="1400"/>
          </a:p>
        </p:txBody>
      </p:sp>
      <p:pic>
        <p:nvPicPr>
          <p:cNvPr id="186" name="Google Shape;68;p15"/>
          <p:cNvPicPr/>
          <p:nvPr/>
        </p:nvPicPr>
        <p:blipFill>
          <a:blip r:embed="rId2"/>
          <a:stretch>
            <a:fillRect/>
          </a:stretch>
        </p:blipFill>
        <p:spPr>
          <a:xfrm>
            <a:off x="5518150" y="914400"/>
            <a:ext cx="3367080" cy="130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3549</Words>
  <Application>WPS 演示</Application>
  <PresentationFormat/>
  <Paragraphs>239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AR PL UMing CN</vt:lpstr>
      <vt:lpstr>Impact</vt:lpstr>
      <vt:lpstr>Arial</vt:lpstr>
      <vt:lpstr>等线</vt:lpstr>
      <vt:lpstr>DejaVu Sans</vt:lpstr>
      <vt:lpstr>Calibri</vt:lpstr>
      <vt:lpstr>微软雅黑</vt:lpstr>
      <vt:lpstr>Arial Unicode MS</vt:lpstr>
      <vt:lpstr>Symbol</vt:lpstr>
      <vt:lpstr>Default Design</vt:lpstr>
      <vt:lpstr>动态环境感知与2D Detection</vt:lpstr>
      <vt:lpstr>Detection 2D</vt:lpstr>
      <vt:lpstr>PowerPoint 演示文稿</vt:lpstr>
      <vt:lpstr>无人驾驶中的检测</vt:lpstr>
      <vt:lpstr>无人驾驶中的检测</vt:lpstr>
      <vt:lpstr>基于图片的检测算法</vt:lpstr>
      <vt:lpstr>classification VS detection</vt:lpstr>
      <vt:lpstr>Idea</vt:lpstr>
      <vt:lpstr>How to Generate ROI</vt:lpstr>
      <vt:lpstr>How to Classify ROI</vt:lpstr>
      <vt:lpstr>小结</vt:lpstr>
      <vt:lpstr>基于图片的检测算法</vt:lpstr>
      <vt:lpstr>Before CNN</vt:lpstr>
      <vt:lpstr>RCNN</vt:lpstr>
      <vt:lpstr>SPPnet</vt:lpstr>
      <vt:lpstr>Fast-RCNN</vt:lpstr>
      <vt:lpstr>Faster-RCNN</vt:lpstr>
      <vt:lpstr>基于图片的检测算法</vt:lpstr>
      <vt:lpstr>YOLO</vt:lpstr>
      <vt:lpstr>YOLO</vt:lpstr>
      <vt:lpstr>SSD</vt:lpstr>
      <vt:lpstr>YOLO-v2</vt:lpstr>
      <vt:lpstr>YOLOv3</vt:lpstr>
      <vt:lpstr>小结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138</cp:revision>
  <dcterms:created xsi:type="dcterms:W3CDTF">2019-03-02T04:23:00Z</dcterms:created>
  <dcterms:modified xsi:type="dcterms:W3CDTF">2019-03-03T14:35:02Z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